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11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embeddedFontLst>
    <p:embeddedFont>
      <p:font typeface="Bree Serif" panose="020B0604020202020204" charset="0"/>
      <p:regular r:id="rId12"/>
    </p:embeddedFont>
    <p:embeddedFont>
      <p:font typeface="Georgia" panose="02040502050405020303" pitchFamily="18" charset="0"/>
      <p:regular r:id="rId13"/>
      <p:bold r:id="rId14"/>
      <p:italic r:id="rId15"/>
      <p:boldItalic r:id="rId16"/>
    </p:embeddedFont>
    <p:embeddedFont>
      <p:font typeface="Libre Franklin" panose="020B0604020202020204" charset="0"/>
      <p:regular r:id="rId17"/>
      <p:bold r:id="rId18"/>
      <p:italic r:id="rId19"/>
      <p:boldItalic r:id="rId20"/>
    </p:embeddedFont>
    <p:embeddedFont>
      <p:font typeface="Libre Franklin Light" panose="020B0604020202020204" charset="0"/>
      <p:regular r:id="rId21"/>
      <p:bold r:id="rId22"/>
      <p:italic r:id="rId23"/>
      <p:boldItalic r:id="rId24"/>
    </p:embeddedFont>
    <p:embeddedFont>
      <p:font typeface="Oswald" panose="020B0604020202020204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92D0DD-F319-4DD0-A810-E08B93D36885}">
  <a:tblStyle styleId="{B892D0DD-F319-4DD0-A810-E08B93D3688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font" Target="fonts/font15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font" Target="fonts/font14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font" Target="fonts/font13.fntdata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f6adb6da6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f6adb6da6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f6adb6da6_5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f6adb6da6_5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Follow-up question:  What structure do these elements make up?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57972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f6adb6da6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f6adb6da6_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f6adb6da6_5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f6adb6da6_5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Follow-up question:  What structure do these elements make up?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f6adb6da6_5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f6adb6da6_5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Follow-up question:  What are the complementary base pairing rules for DNA?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48259271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48259271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Follow-up question:  What are the complementary base pairing rules for DNA?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f6adb6da6_5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f6adb6da6_5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Follow-up question:  Where does transcription take place?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f6adb6d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f6adb6d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f6adb6da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f6adb6da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doc - Title">
  <p:cSld name="TITLE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 rotWithShape="1">
          <a:blip r:embed="rId2">
            <a:alphaModFix amt="24000"/>
          </a:blip>
          <a:srcRect r="26734" b="4443"/>
          <a:stretch/>
        </p:blipFill>
        <p:spPr>
          <a:xfrm>
            <a:off x="4312225" y="0"/>
            <a:ext cx="4831775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2" name="Google Shape;52;p13"/>
          <p:cNvGrpSpPr/>
          <p:nvPr/>
        </p:nvGrpSpPr>
        <p:grpSpPr>
          <a:xfrm>
            <a:off x="332050" y="4629498"/>
            <a:ext cx="2467081" cy="418730"/>
            <a:chOff x="3870779" y="4181687"/>
            <a:chExt cx="5048252" cy="856825"/>
          </a:xfrm>
        </p:grpSpPr>
        <p:pic>
          <p:nvPicPr>
            <p:cNvPr id="53" name="Google Shape;53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870779" y="4181687"/>
              <a:ext cx="1049750" cy="856825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</p:pic>
        <p:sp>
          <p:nvSpPr>
            <p:cNvPr id="54" name="Google Shape;54;p13"/>
            <p:cNvSpPr txBox="1"/>
            <p:nvPr/>
          </p:nvSpPr>
          <p:spPr>
            <a:xfrm>
              <a:off x="4764631" y="4292087"/>
              <a:ext cx="4154400" cy="63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825" tIns="91825" rIns="91825" bIns="918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Droid Serif"/>
                  <a:ea typeface="Droid Serif"/>
                  <a:cs typeface="Droid Serif"/>
                  <a:sym typeface="Droid Serif"/>
                </a:rPr>
                <a:t>EDUCATION SERVICE CENTER</a:t>
              </a:r>
              <a:endParaRPr sz="900">
                <a:latin typeface="Droid Serif"/>
                <a:ea typeface="Droid Serif"/>
                <a:cs typeface="Droid Serif"/>
                <a:sym typeface="Droid Serif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Droid Serif"/>
                  <a:ea typeface="Droid Serif"/>
                  <a:cs typeface="Droid Serif"/>
                  <a:sym typeface="Droid Serif"/>
                </a:rPr>
                <a:t>Region XIV</a:t>
              </a:r>
              <a:endParaRPr sz="900">
                <a:latin typeface="Droid Serif"/>
                <a:ea typeface="Droid Serif"/>
                <a:cs typeface="Droid Serif"/>
                <a:sym typeface="Droid Serif"/>
              </a:endParaRPr>
            </a:p>
          </p:txBody>
        </p:sp>
      </p:grpSp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228600" y="2286000"/>
            <a:ext cx="8686800" cy="188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>
                <a:latin typeface="Oswald"/>
                <a:ea typeface="Oswald"/>
                <a:cs typeface="Oswald"/>
                <a:sym typeface="Oswal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>
                <a:latin typeface="Oswald"/>
                <a:ea typeface="Oswald"/>
                <a:cs typeface="Oswald"/>
                <a:sym typeface="Oswald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>
                <a:latin typeface="Oswald"/>
                <a:ea typeface="Oswald"/>
                <a:cs typeface="Oswald"/>
                <a:sym typeface="Oswald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>
                <a:latin typeface="Oswald"/>
                <a:ea typeface="Oswald"/>
                <a:cs typeface="Oswald"/>
                <a:sym typeface="Oswald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>
                <a:latin typeface="Oswald"/>
                <a:ea typeface="Oswald"/>
                <a:cs typeface="Oswald"/>
                <a:sym typeface="Oswald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>
                <a:latin typeface="Oswald"/>
                <a:ea typeface="Oswald"/>
                <a:cs typeface="Oswald"/>
                <a:sym typeface="Oswald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>
                <a:latin typeface="Oswald"/>
                <a:ea typeface="Oswald"/>
                <a:cs typeface="Oswald"/>
                <a:sym typeface="Oswald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>
                <a:latin typeface="Oswald"/>
                <a:ea typeface="Oswald"/>
                <a:cs typeface="Oswald"/>
                <a:sym typeface="Oswald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228600" y="3952950"/>
            <a:ext cx="8686800" cy="76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ibre Franklin Light"/>
              <a:buNone/>
              <a:defRPr sz="2800">
                <a:latin typeface="Libre Franklin Light"/>
                <a:ea typeface="Libre Franklin Light"/>
                <a:cs typeface="Libre Franklin Light"/>
                <a:sym typeface="Libre Franklin Light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ibre Franklin Light"/>
              <a:buNone/>
              <a:defRPr sz="2800">
                <a:latin typeface="Libre Franklin Light"/>
                <a:ea typeface="Libre Franklin Light"/>
                <a:cs typeface="Libre Franklin Light"/>
                <a:sym typeface="Libre Franklin Light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ibre Franklin Light"/>
              <a:buNone/>
              <a:defRPr sz="2800">
                <a:latin typeface="Libre Franklin Light"/>
                <a:ea typeface="Libre Franklin Light"/>
                <a:cs typeface="Libre Franklin Light"/>
                <a:sym typeface="Libre Franklin Light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ibre Franklin Light"/>
              <a:buNone/>
              <a:defRPr sz="2800">
                <a:latin typeface="Libre Franklin Light"/>
                <a:ea typeface="Libre Franklin Light"/>
                <a:cs typeface="Libre Franklin Light"/>
                <a:sym typeface="Libre Franklin Light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ibre Franklin Light"/>
              <a:buNone/>
              <a:defRPr sz="2800">
                <a:latin typeface="Libre Franklin Light"/>
                <a:ea typeface="Libre Franklin Light"/>
                <a:cs typeface="Libre Franklin Light"/>
                <a:sym typeface="Libre Franklin Light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ibre Franklin Light"/>
              <a:buNone/>
              <a:defRPr sz="2800">
                <a:latin typeface="Libre Franklin Light"/>
                <a:ea typeface="Libre Franklin Light"/>
                <a:cs typeface="Libre Franklin Light"/>
                <a:sym typeface="Libre Franklin Light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ibre Franklin Light"/>
              <a:buNone/>
              <a:defRPr sz="2800">
                <a:latin typeface="Libre Franklin Light"/>
                <a:ea typeface="Libre Franklin Light"/>
                <a:cs typeface="Libre Franklin Light"/>
                <a:sym typeface="Libre Franklin Light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ibre Franklin Light"/>
              <a:buNone/>
              <a:defRPr sz="2800">
                <a:latin typeface="Libre Franklin Light"/>
                <a:ea typeface="Libre Franklin Light"/>
                <a:cs typeface="Libre Franklin Light"/>
                <a:sym typeface="Libre Franklin Light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ibre Franklin Light"/>
              <a:buNone/>
              <a:defRPr sz="2800">
                <a:latin typeface="Libre Franklin Light"/>
                <a:ea typeface="Libre Franklin Light"/>
                <a:cs typeface="Libre Franklin Light"/>
                <a:sym typeface="Libre Franklin Light"/>
              </a:defRPr>
            </a:lvl9pPr>
          </a:lstStyle>
          <a:p>
            <a:endParaRPr/>
          </a:p>
        </p:txBody>
      </p:sp>
      <p:grpSp>
        <p:nvGrpSpPr>
          <p:cNvPr id="57" name="Google Shape;57;p13"/>
          <p:cNvGrpSpPr/>
          <p:nvPr/>
        </p:nvGrpSpPr>
        <p:grpSpPr>
          <a:xfrm>
            <a:off x="-9524" y="3983758"/>
            <a:ext cx="8932586" cy="76205"/>
            <a:chOff x="-16192" y="7789907"/>
            <a:chExt cx="15186307" cy="149013"/>
          </a:xfrm>
        </p:grpSpPr>
        <p:cxnSp>
          <p:nvCxnSpPr>
            <p:cNvPr id="58" name="Google Shape;58;p13"/>
            <p:cNvCxnSpPr/>
            <p:nvPr/>
          </p:nvCxnSpPr>
          <p:spPr>
            <a:xfrm>
              <a:off x="-16193" y="7789907"/>
              <a:ext cx="15185700" cy="0"/>
            </a:xfrm>
            <a:prstGeom prst="straightConnector1">
              <a:avLst/>
            </a:prstGeom>
            <a:noFill/>
            <a:ln w="76200" cap="flat" cmpd="sng">
              <a:solidFill>
                <a:srgbClr val="4F81B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-11985" y="7938920"/>
              <a:ext cx="15182100" cy="0"/>
            </a:xfrm>
            <a:prstGeom prst="straightConnector1">
              <a:avLst/>
            </a:prstGeom>
            <a:noFill/>
            <a:ln w="19050" cap="flat" cmpd="sng">
              <a:solidFill>
                <a:srgbClr val="981A1E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13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rtl="0">
              <a:buNone/>
              <a:defRPr sz="1300"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rtl="0">
              <a:buNone/>
              <a:defRPr sz="1300"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rtl="0">
              <a:buNone/>
              <a:defRPr sz="1300"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rtl="0">
              <a:buNone/>
              <a:defRPr sz="1300"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rtl="0">
              <a:buNone/>
              <a:defRPr sz="1300"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rtl="0">
              <a:buNone/>
              <a:defRPr sz="1300"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rtl="0">
              <a:buNone/>
              <a:defRPr sz="1300"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rtl="0">
              <a:buNone/>
              <a:defRPr sz="1300"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2800"/>
              <a:buFont typeface="Georgia"/>
              <a:buNone/>
              <a:defRPr sz="4000" b="0" i="0" u="none" strike="noStrike" cap="none">
                <a:solidFill>
                  <a:srgbClr val="C1ED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9575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  <a:defRPr sz="3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7719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▫"/>
              <a:defRPr sz="2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30200" algn="l" rtl="0"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dt" idx="10"/>
          </p:nvPr>
        </p:nvSpPr>
        <p:spPr>
          <a:xfrm>
            <a:off x="6477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ftr" idx="11"/>
          </p:nvPr>
        </p:nvSpPr>
        <p:spPr>
          <a:xfrm>
            <a:off x="914400" y="4812506"/>
            <a:ext cx="5562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8610600" y="4812506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Bree Serif"/>
                <a:ea typeface="Bree Serif"/>
                <a:cs typeface="Bree Serif"/>
                <a:sym typeface="Bree Serif"/>
              </a:rPr>
              <a:t>Talk a Mile a Minute</a:t>
            </a:r>
            <a:endParaRPr sz="3000">
              <a:solidFill>
                <a:srgbClr val="000000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75625"/>
            <a:ext cx="3886775" cy="37658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4442775" y="237500"/>
            <a:ext cx="4484700" cy="46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Pick a partner and stand up.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Partner A faces the screen (be sure you can see).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Partner B faces away from the screen.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Five words will appear on the screen.</a:t>
            </a:r>
            <a:endParaRPr sz="180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1800">
                <a:solidFill>
                  <a:schemeClr val="dk1"/>
                </a:solidFill>
              </a:rPr>
              <a:t>Partner A gives hints to Partner B until partner B calls out all 5 words. Both partners sit down when Partner B identifies all</a:t>
            </a:r>
            <a:r>
              <a:rPr lang="en" sz="2400">
                <a:solidFill>
                  <a:schemeClr val="dk1"/>
                </a:solidFill>
              </a:rPr>
              <a:t> </a:t>
            </a:r>
            <a:r>
              <a:rPr lang="en" sz="1800">
                <a:solidFill>
                  <a:schemeClr val="dk1"/>
                </a:solidFill>
              </a:rPr>
              <a:t>words correctly.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Switch partner giving hints for next round.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Google Shape;85;p17"/>
          <p:cNvGraphicFramePr/>
          <p:nvPr>
            <p:extLst>
              <p:ext uri="{D42A27DB-BD31-4B8C-83A1-F6EECF244321}">
                <p14:modId xmlns:p14="http://schemas.microsoft.com/office/powerpoint/2010/main" val="1321166203"/>
              </p:ext>
            </p:extLst>
          </p:nvPr>
        </p:nvGraphicFramePr>
        <p:xfrm>
          <a:off x="1604187" y="1711854"/>
          <a:ext cx="6116700" cy="317630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05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Doritos</a:t>
                      </a:r>
                      <a:endParaRPr sz="40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3800" b="1" dirty="0"/>
                        <a:t>Cheetos</a:t>
                      </a:r>
                      <a:endParaRPr sz="38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Lay’s</a:t>
                      </a:r>
                      <a:endParaRPr sz="40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A2BE8">
                        <a:alpha val="846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b="1" dirty="0"/>
                        <a:t>Pringles</a:t>
                      </a:r>
                      <a:endParaRPr sz="3600" b="1" dirty="0"/>
                    </a:p>
                  </a:txBody>
                  <a:tcPr marL="0" marR="0" marT="0" marB="0" anchor="ctr">
                    <a:solidFill>
                      <a:srgbClr val="FA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6" name="Google Shape;86;p17"/>
          <p:cNvGraphicFramePr/>
          <p:nvPr>
            <p:extLst>
              <p:ext uri="{D42A27DB-BD31-4B8C-83A1-F6EECF244321}">
                <p14:modId xmlns:p14="http://schemas.microsoft.com/office/powerpoint/2010/main" val="3941417247"/>
              </p:ext>
            </p:extLst>
          </p:nvPr>
        </p:nvGraphicFramePr>
        <p:xfrm>
          <a:off x="2955416" y="316809"/>
          <a:ext cx="3233150" cy="139505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5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Takis</a:t>
                      </a:r>
                      <a:endParaRPr sz="4000" b="1" dirty="0"/>
                    </a:p>
                  </a:txBody>
                  <a:tcPr marL="91450" marR="91450" marT="45725" marB="45725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96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Google Shape;78;p16"/>
          <p:cNvGraphicFramePr/>
          <p:nvPr/>
        </p:nvGraphicFramePr>
        <p:xfrm>
          <a:off x="1604187" y="1711854"/>
          <a:ext cx="6116700" cy="317630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05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endParaRPr sz="4000" b="1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endParaRPr sz="3800" b="1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endParaRPr sz="4000" b="1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A2BE8">
                        <a:alpha val="846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endParaRPr sz="3600" b="1"/>
                    </a:p>
                  </a:txBody>
                  <a:tcPr marL="0" marR="0" marT="0" marB="0" anchor="ctr">
                    <a:solidFill>
                      <a:srgbClr val="FA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9" name="Google Shape;79;p16"/>
          <p:cNvGraphicFramePr/>
          <p:nvPr/>
        </p:nvGraphicFramePr>
        <p:xfrm>
          <a:off x="2955416" y="316809"/>
          <a:ext cx="3233150" cy="139505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5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endParaRPr sz="4000" b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0" name="Google Shape;80;p16"/>
          <p:cNvSpPr txBox="1"/>
          <p:nvPr/>
        </p:nvSpPr>
        <p:spPr>
          <a:xfrm>
            <a:off x="1774125" y="2532775"/>
            <a:ext cx="5776800" cy="7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Components of DNA</a:t>
            </a:r>
            <a:endParaRPr sz="3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Google Shape;85;p17"/>
          <p:cNvGraphicFramePr/>
          <p:nvPr/>
        </p:nvGraphicFramePr>
        <p:xfrm>
          <a:off x="1604187" y="1711854"/>
          <a:ext cx="6116700" cy="317630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05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4000" b="1"/>
                        <a:t>DeoxyriboseSugar</a:t>
                      </a:r>
                      <a:endParaRPr sz="4000" b="1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3800" b="1"/>
                        <a:t>Phosphate Group</a:t>
                      </a:r>
                      <a:endParaRPr sz="3800" b="1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4000" b="1"/>
                        <a:t>Nitrogen Base</a:t>
                      </a:r>
                      <a:endParaRPr sz="4000" b="1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A2BE8">
                        <a:alpha val="846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" sz="3600" b="1"/>
                        <a:t>Nucleotides</a:t>
                      </a:r>
                      <a:endParaRPr sz="3600" b="1"/>
                    </a:p>
                  </a:txBody>
                  <a:tcPr marL="0" marR="0" marT="0" marB="0" anchor="ctr">
                    <a:solidFill>
                      <a:srgbClr val="FA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6" name="Google Shape;86;p17"/>
          <p:cNvGraphicFramePr/>
          <p:nvPr/>
        </p:nvGraphicFramePr>
        <p:xfrm>
          <a:off x="2955416" y="316809"/>
          <a:ext cx="3233150" cy="139505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5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4000" b="1"/>
                        <a:t>Hydrogen</a:t>
                      </a:r>
                      <a:endParaRPr sz="4000" b="1"/>
                    </a:p>
                  </a:txBody>
                  <a:tcPr marL="91450" marR="91450" marT="45725" marB="45725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" name="Google Shape;91;p18"/>
          <p:cNvGraphicFramePr/>
          <p:nvPr>
            <p:extLst>
              <p:ext uri="{D42A27DB-BD31-4B8C-83A1-F6EECF244321}">
                <p14:modId xmlns:p14="http://schemas.microsoft.com/office/powerpoint/2010/main" val="3255943696"/>
              </p:ext>
            </p:extLst>
          </p:nvPr>
        </p:nvGraphicFramePr>
        <p:xfrm>
          <a:off x="1604187" y="1711854"/>
          <a:ext cx="6116700" cy="317630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05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4000" b="1"/>
                        <a:t>Hydrogen</a:t>
                      </a:r>
                      <a:endParaRPr sz="40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4000" b="1"/>
                        <a:t>Bond</a:t>
                      </a:r>
                      <a:endParaRPr sz="4000" b="1"/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3800" b="1"/>
                        <a:t>Adenine</a:t>
                      </a:r>
                      <a:endParaRPr sz="3800" b="1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3000" b="1" dirty="0"/>
                        <a:t>Thymine</a:t>
                      </a:r>
                      <a:endParaRPr sz="30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A2BE8">
                        <a:alpha val="846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" sz="4000" b="1" dirty="0"/>
                        <a:t>Guanine</a:t>
                      </a:r>
                      <a:endParaRPr sz="4000" b="1" dirty="0"/>
                    </a:p>
                  </a:txBody>
                  <a:tcPr marL="0" marR="0" marT="0" marB="0" anchor="ctr">
                    <a:solidFill>
                      <a:srgbClr val="FA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2" name="Google Shape;92;p18"/>
          <p:cNvGraphicFramePr/>
          <p:nvPr/>
        </p:nvGraphicFramePr>
        <p:xfrm>
          <a:off x="2955416" y="316809"/>
          <a:ext cx="3233150" cy="139505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5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4000" b="1"/>
                        <a:t>Double Helix</a:t>
                      </a:r>
                      <a:endParaRPr sz="4000" b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p19"/>
          <p:cNvGraphicFramePr/>
          <p:nvPr>
            <p:extLst>
              <p:ext uri="{D42A27DB-BD31-4B8C-83A1-F6EECF244321}">
                <p14:modId xmlns:p14="http://schemas.microsoft.com/office/powerpoint/2010/main" val="2956862118"/>
              </p:ext>
            </p:extLst>
          </p:nvPr>
        </p:nvGraphicFramePr>
        <p:xfrm>
          <a:off x="1604187" y="1711854"/>
          <a:ext cx="6116700" cy="317630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05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4000" b="1"/>
                        <a:t>Codon</a:t>
                      </a:r>
                      <a:endParaRPr sz="4000" b="1"/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3800" b="1"/>
                        <a:t>mRNA</a:t>
                      </a:r>
                      <a:endParaRPr sz="3800" b="1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3000" b="1" dirty="0"/>
                        <a:t>Amino Acid</a:t>
                      </a:r>
                      <a:endParaRPr sz="3000" b="1" dirty="0"/>
                    </a:p>
                  </a:txBody>
                  <a:tcPr marL="0" marR="0" marT="0" marB="0" anchor="ctr">
                    <a:solidFill>
                      <a:srgbClr val="EA2BE8">
                        <a:alpha val="846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" sz="4000" b="1" dirty="0"/>
                        <a:t>Uracil</a:t>
                      </a:r>
                      <a:endParaRPr sz="4000" b="1" dirty="0"/>
                    </a:p>
                  </a:txBody>
                  <a:tcPr marL="0" marR="0" marT="0" marB="0" anchor="ctr">
                    <a:solidFill>
                      <a:srgbClr val="FA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8" name="Google Shape;98;p19"/>
          <p:cNvGraphicFramePr/>
          <p:nvPr/>
        </p:nvGraphicFramePr>
        <p:xfrm>
          <a:off x="2955416" y="316809"/>
          <a:ext cx="3233150" cy="139505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5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4000" b="1"/>
                        <a:t>Thymine</a:t>
                      </a:r>
                      <a:endParaRPr sz="4000" b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Google Shape;103;p20"/>
          <p:cNvGraphicFramePr/>
          <p:nvPr>
            <p:extLst>
              <p:ext uri="{D42A27DB-BD31-4B8C-83A1-F6EECF244321}">
                <p14:modId xmlns:p14="http://schemas.microsoft.com/office/powerpoint/2010/main" val="3712779341"/>
              </p:ext>
            </p:extLst>
          </p:nvPr>
        </p:nvGraphicFramePr>
        <p:xfrm>
          <a:off x="1604187" y="1711854"/>
          <a:ext cx="6116700" cy="317630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05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4000" b="1"/>
                        <a:t>Protein Synthesis</a:t>
                      </a:r>
                      <a:endParaRPr sz="4000" b="1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3800" b="1"/>
                        <a:t>Transcription</a:t>
                      </a:r>
                      <a:endParaRPr sz="3800" b="1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DNA</a:t>
                      </a:r>
                      <a:endParaRPr sz="4000" b="1" dirty="0"/>
                    </a:p>
                  </a:txBody>
                  <a:tcPr marL="0" marR="0" marT="0" marB="0" anchor="ctr">
                    <a:solidFill>
                      <a:srgbClr val="EA2BE8">
                        <a:alpha val="846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" sz="3600" b="1" dirty="0"/>
                        <a:t>Translation</a:t>
                      </a:r>
                      <a:endParaRPr sz="3600" b="1" dirty="0"/>
                    </a:p>
                  </a:txBody>
                  <a:tcPr marL="0" marR="0" marT="0" marB="0" anchor="ctr">
                    <a:solidFill>
                      <a:srgbClr val="FA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4" name="Google Shape;104;p20"/>
          <p:cNvGraphicFramePr/>
          <p:nvPr/>
        </p:nvGraphicFramePr>
        <p:xfrm>
          <a:off x="2955416" y="316809"/>
          <a:ext cx="3233150" cy="139505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5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4000" b="1"/>
                        <a:t>Replication</a:t>
                      </a:r>
                      <a:endParaRPr sz="4000" b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Google Shape;109;p21"/>
          <p:cNvGraphicFramePr/>
          <p:nvPr>
            <p:extLst>
              <p:ext uri="{D42A27DB-BD31-4B8C-83A1-F6EECF244321}">
                <p14:modId xmlns:p14="http://schemas.microsoft.com/office/powerpoint/2010/main" val="1976546283"/>
              </p:ext>
            </p:extLst>
          </p:nvPr>
        </p:nvGraphicFramePr>
        <p:xfrm>
          <a:off x="1604187" y="1711854"/>
          <a:ext cx="6116700" cy="317630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05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4000" b="1"/>
                        <a:t> Replication</a:t>
                      </a:r>
                      <a:endParaRPr sz="4000" b="1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4000" b="1"/>
                        <a:t>Ribosome</a:t>
                      </a:r>
                      <a:endParaRPr sz="4000" b="1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4000" b="1"/>
                        <a:t>tRNA</a:t>
                      </a:r>
                      <a:endParaRPr sz="4000" b="1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A2BE8">
                        <a:alpha val="846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b="1" dirty="0"/>
                        <a:t>Codon Chart</a:t>
                      </a:r>
                      <a:endParaRPr sz="36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A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0" name="Google Shape;110;p21"/>
          <p:cNvGraphicFramePr/>
          <p:nvPr/>
        </p:nvGraphicFramePr>
        <p:xfrm>
          <a:off x="2955416" y="316809"/>
          <a:ext cx="3233150" cy="139505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5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4000" b="1"/>
                        <a:t>Cytosine</a:t>
                      </a:r>
                      <a:endParaRPr sz="4000" b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Google Shape;115;p22"/>
          <p:cNvGraphicFramePr/>
          <p:nvPr>
            <p:extLst>
              <p:ext uri="{D42A27DB-BD31-4B8C-83A1-F6EECF244321}">
                <p14:modId xmlns:p14="http://schemas.microsoft.com/office/powerpoint/2010/main" val="1552032636"/>
              </p:ext>
            </p:extLst>
          </p:nvPr>
        </p:nvGraphicFramePr>
        <p:xfrm>
          <a:off x="1604187" y="1711854"/>
          <a:ext cx="6116700" cy="317630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05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4000" b="1"/>
                        <a:t>Ribose</a:t>
                      </a:r>
                      <a:endParaRPr sz="4000" b="1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4000" b="1" dirty="0"/>
                        <a:t>Nitrogen Base</a:t>
                      </a:r>
                      <a:endParaRPr sz="4000" b="1" dirty="0"/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4000" b="1"/>
                        <a:t>Trait</a:t>
                      </a:r>
                      <a:endParaRPr sz="4000" b="1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A2BE8">
                        <a:alpha val="846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b="1" dirty="0"/>
                        <a:t>Nucleic Acid</a:t>
                      </a:r>
                      <a:endParaRPr lang="en" sz="3600" b="1" dirty="0"/>
                    </a:p>
                  </a:txBody>
                  <a:tcPr marL="0" marR="0" marT="0" marB="0" anchor="ctr">
                    <a:solidFill>
                      <a:srgbClr val="FA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6" name="Google Shape;116;p22"/>
          <p:cNvGraphicFramePr/>
          <p:nvPr/>
        </p:nvGraphicFramePr>
        <p:xfrm>
          <a:off x="2955416" y="316809"/>
          <a:ext cx="3233150" cy="139505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5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4000" b="1" dirty="0"/>
                        <a:t>rRNA</a:t>
                      </a:r>
                      <a:endParaRPr sz="4000" b="1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On-screen Show (16:9)</PresentationFormat>
  <Paragraphs>50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Bree Serif</vt:lpstr>
      <vt:lpstr>Libre Franklin Light</vt:lpstr>
      <vt:lpstr>Arial</vt:lpstr>
      <vt:lpstr>Oswald</vt:lpstr>
      <vt:lpstr>Droid Serif</vt:lpstr>
      <vt:lpstr>Noto Sans Symbols</vt:lpstr>
      <vt:lpstr>Libre Franklin</vt:lpstr>
      <vt:lpstr>Georgia</vt:lpstr>
      <vt:lpstr>Simple Light</vt:lpstr>
      <vt:lpstr>Talk a Mile a Minute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 a Mile a Minute</dc:title>
  <dc:creator>SATTLER, TYLER</dc:creator>
  <cp:lastModifiedBy>SATTLER, TYLER</cp:lastModifiedBy>
  <cp:revision>1</cp:revision>
  <dcterms:modified xsi:type="dcterms:W3CDTF">2023-04-11T01:37:43Z</dcterms:modified>
</cp:coreProperties>
</file>